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73" r:id="rId11"/>
    <p:sldId id="264" r:id="rId12"/>
    <p:sldId id="265" r:id="rId13"/>
    <p:sldId id="274" r:id="rId14"/>
    <p:sldId id="266" r:id="rId15"/>
    <p:sldId id="275" r:id="rId16"/>
    <p:sldId id="267" r:id="rId17"/>
    <p:sldId id="268" r:id="rId18"/>
    <p:sldId id="269" r:id="rId19"/>
    <p:sldId id="276" r:id="rId2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DA4F-79FD-EC4E-1B53-46FE959FE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1F232-4E84-CB47-ECE0-23B76134F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147DA-22D7-CBC5-67FE-6361D73B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ABF8B-877E-B420-B614-E0533A930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E5C58-7D72-1195-761D-1821152B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70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886F-B071-A4DB-A132-4768BC05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45231-A281-70AB-3D64-3DAE4B14B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65CC-FD18-A47C-2C9E-DE65B834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57A10-1FD9-BC63-E12A-EE22764D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50B87-6E14-5F49-9E45-FCB119B5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21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34994-639D-BD23-F154-C777E5CF6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0FB43-2E1E-47AA-C713-A4847138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41959-8764-63E2-7919-9AAB7D99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5BC48-C10E-1AF0-5686-96411D14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F4C34-7147-BC5E-F6E7-59DBCE04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412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14DF4-6F4F-C229-84B5-8C018EE48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B1BDB-B575-3566-C5D9-F36C719AD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6F8B1-B1DC-A764-DDB0-0BA3476F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F0EBB-375E-0F1A-9FA5-85D0CBFD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07A7-1CD6-9097-9C78-B7F8E9AF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635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9ADA-B4A3-5231-C68F-876130F0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8D57F-D293-5160-0177-4A5298303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C2894-18FE-4E09-E402-C1508A89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AFEAE-E09D-F31E-BABD-6314B4FE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E55C9-4147-7676-B3F9-3EBEA1E43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375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01AB-5880-1968-43D9-3329B954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76929-1315-959F-B9C0-B55DBFC76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F956D-1FBE-6A71-DCA7-FA715DF6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55EFE-20A4-6476-F771-A8AC39B4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EC7E1-23B6-99A6-0776-AE99DC0E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B3538-FDF8-3E10-17C4-B31390B8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87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10F0E-8D15-37F9-671A-B7E75A61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15B5-45BC-FDF6-AFCC-671FA24E9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0E958-D585-6626-4590-1BE76976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3C69D-1BA0-3372-6713-3BDECC963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DB6D7-BCA4-7883-E991-277AFF37C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A4689-A702-4F4D-2A13-8BF3C8C3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5AF82-0146-E141-2D4E-658B813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105B3-0757-7A2A-9881-36309152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929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17C4D-C7F5-5662-025A-8B00FAAE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B2AA9-33F4-F820-FC32-36029433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BB852-DA78-7C4B-50D9-722AB633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063DC-4272-011C-D97F-4AD32E22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962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FD0E10-397E-04F6-E4BA-18CA0A9BA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6DDF-F2E7-0FA9-2DEB-135FD176A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2B5EF-0DD4-BDBF-15C3-BA505DCD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451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5BE99-CCB3-9F5A-227E-292391631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83B9C-D302-E95A-64A2-61048D20A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7169E-E1D7-23C6-285A-C4FAD2049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C2BFB-245F-0B82-13D7-80A89058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07679-9EE2-5415-D14C-962986EB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90204-91ED-C709-9A5E-8C73B64A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333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ABB8-BD05-39FF-D5AE-BAAEC0AC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8B94C1-851E-9872-C231-4BC9C6896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4AFEF-29D9-A69D-08D6-496A4A724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EFADA-8804-E88E-C305-35053C85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D3243-64F0-A9D4-80A6-6B55D16E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F2B9B-EFE4-C0D2-C217-F9E2A046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68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8D168-76BC-8A54-11B5-38A4C055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C9375-DA6F-EAD2-22AC-95AB317AA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420CC-F3FE-4856-35D3-75D5BFA9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A9D63-64FA-437F-A687-5865805D4B37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88CB8-2AD6-DC16-A2A2-6C86F8869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EF4D6-42FC-A9E5-1185-44AF863B4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44F50-BAC8-4EE8-814A-0ED12A76A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72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ordwall.net/play/850/040/137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104" y="4119361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Lesson 13</a:t>
            </a:r>
            <a:br>
              <a:rPr lang="en-GB" sz="5400" b="1" dirty="0"/>
            </a:br>
            <a:r>
              <a:rPr lang="en-GB" sz="5400" b="1" dirty="0"/>
              <a:t> </a:t>
            </a:r>
            <a:r>
              <a:rPr lang="en-GB" sz="5400" b="1" dirty="0" err="1"/>
              <a:t>Prediciting</a:t>
            </a:r>
            <a:r>
              <a:rPr lang="en-GB" sz="5400" b="1" dirty="0"/>
              <a:t>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730566"/>
            <a:ext cx="6400938" cy="1710489"/>
          </a:xfrm>
        </p:spPr>
        <p:txBody>
          <a:bodyPr>
            <a:noAutofit/>
          </a:bodyPr>
          <a:lstStyle/>
          <a:p>
            <a:r>
              <a:rPr lang="en-GB" sz="6500" b="1" dirty="0">
                <a:solidFill>
                  <a:srgbClr val="C00000"/>
                </a:solidFill>
              </a:rPr>
              <a:t>UNIT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" b="955"/>
          <a:stretch/>
        </p:blipFill>
        <p:spPr>
          <a:xfrm>
            <a:off x="838200" y="1166813"/>
            <a:ext cx="3876986" cy="5410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107802" y="124690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the responses. (instant decisions)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107802" y="236001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252C0-AEC8-6F2C-D039-77773A25B1BF}"/>
              </a:ext>
            </a:extLst>
          </p:cNvPr>
          <p:cNvSpPr txBox="1"/>
          <p:nvPr/>
        </p:nvSpPr>
        <p:spPr>
          <a:xfrm>
            <a:off x="6095996" y="3312745"/>
            <a:ext cx="543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There are some more wrong predictions. </a:t>
            </a:r>
            <a:endParaRPr lang="hr-HR" sz="2800" b="1" dirty="0"/>
          </a:p>
          <a:p>
            <a:pPr algn="just"/>
            <a:r>
              <a:rPr lang="en-GB" sz="2800" b="1" dirty="0"/>
              <a:t>Complete them with </a:t>
            </a:r>
            <a:r>
              <a:rPr lang="en-GB" sz="2800" b="1" dirty="0">
                <a:solidFill>
                  <a:schemeClr val="accent1"/>
                </a:solidFill>
              </a:rPr>
              <a:t>WILL (‘LL) </a:t>
            </a:r>
            <a:r>
              <a:rPr lang="hr-HR" sz="2800" b="1" dirty="0" err="1"/>
              <a:t>or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chemeClr val="accent1"/>
                </a:solidFill>
              </a:rPr>
              <a:t>WON’T</a:t>
            </a:r>
            <a:r>
              <a:rPr lang="en-GB" sz="28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7B370-DCAC-B71E-7048-57D51D5C9C5E}"/>
              </a:ext>
            </a:extLst>
          </p:cNvPr>
          <p:cNvSpPr txBox="1"/>
          <p:nvPr/>
        </p:nvSpPr>
        <p:spPr>
          <a:xfrm>
            <a:off x="6163465" y="512862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39859-534A-7CC8-92F0-6EBA5539D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2" y="2081539"/>
            <a:ext cx="5570703" cy="29949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51DB7-A00B-84AC-DD91-337F14C0C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9" y="2532440"/>
            <a:ext cx="4701947" cy="2324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38AC66-C4E5-8282-5BEF-D4E3F7EB3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1" y="1720469"/>
            <a:ext cx="5839956" cy="18691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10DD29-834A-53D6-1CEF-EB173BDBB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2" y="2572310"/>
            <a:ext cx="5117718" cy="5457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9F4CB2-0560-3D0D-A397-2E6D912FE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2" y="3634990"/>
            <a:ext cx="5838245" cy="25041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B69B79-43FA-F494-437A-DE3EEA61D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0" y="3897705"/>
            <a:ext cx="5438775" cy="22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EF37C5-BE7E-AA52-F4B3-257DFDED1E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6236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9CC7C8-54B7-E753-CE79-F397E81D0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6" y="1120569"/>
            <a:ext cx="4776983" cy="46168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2C388F9-4394-D3D4-4826-1E371749FCBE}"/>
              </a:ext>
            </a:extLst>
          </p:cNvPr>
          <p:cNvSpPr txBox="1">
            <a:spLocks/>
          </p:cNvSpPr>
          <p:nvPr/>
        </p:nvSpPr>
        <p:spPr>
          <a:xfrm>
            <a:off x="6095133" y="204186"/>
            <a:ext cx="5877241" cy="1786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What would you say in these situations? </a:t>
            </a: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How can you offer help? </a:t>
            </a: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Use I </a:t>
            </a:r>
            <a:r>
              <a:rPr lang="en-GB" b="1" dirty="0">
                <a:solidFill>
                  <a:schemeClr val="accent1"/>
                </a:solidFill>
              </a:rPr>
              <a:t>WILL OR I’LL + INFINITIVE</a:t>
            </a:r>
            <a:r>
              <a:rPr lang="en-GB" b="1" dirty="0"/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036AAA-0D89-2A57-A6C4-C95116697171}"/>
              </a:ext>
            </a:extLst>
          </p:cNvPr>
          <p:cNvSpPr txBox="1">
            <a:spLocks/>
          </p:cNvSpPr>
          <p:nvPr/>
        </p:nvSpPr>
        <p:spPr>
          <a:xfrm>
            <a:off x="6095133" y="2175469"/>
            <a:ext cx="5620584" cy="5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958B8DE-D3EB-7D41-6283-F116A8A9A9E7}"/>
              </a:ext>
            </a:extLst>
          </p:cNvPr>
          <p:cNvSpPr txBox="1">
            <a:spLocks/>
          </p:cNvSpPr>
          <p:nvPr/>
        </p:nvSpPr>
        <p:spPr>
          <a:xfrm>
            <a:off x="6121818" y="3314120"/>
            <a:ext cx="5620584" cy="2333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What would you say to your friend who is in a bad mood today? </a:t>
            </a: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Try to cheer him/her up. </a:t>
            </a: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Make a positive prediction.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BC01034-E19E-E717-1826-1095C8342262}"/>
              </a:ext>
            </a:extLst>
          </p:cNvPr>
          <p:cNvSpPr txBox="1">
            <a:spLocks/>
          </p:cNvSpPr>
          <p:nvPr/>
        </p:nvSpPr>
        <p:spPr>
          <a:xfrm>
            <a:off x="6070183" y="5462938"/>
            <a:ext cx="5620584" cy="5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Share your answers with the class.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232B1-A830-1F23-6783-BFC60D36091A}"/>
              </a:ext>
            </a:extLst>
          </p:cNvPr>
          <p:cNvSpPr txBox="1"/>
          <p:nvPr/>
        </p:nvSpPr>
        <p:spPr>
          <a:xfrm>
            <a:off x="607253" y="1706730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I’ll help you carry the bag.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CD3A2-E75A-0904-58F4-6E8A77CC0186}"/>
              </a:ext>
            </a:extLst>
          </p:cNvPr>
          <p:cNvSpPr txBox="1"/>
          <p:nvPr/>
        </p:nvSpPr>
        <p:spPr>
          <a:xfrm>
            <a:off x="1569613" y="2267235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I’ll help you cross the street.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DA742-D6FA-A76C-D9C0-FF2E9C088A4B}"/>
              </a:ext>
            </a:extLst>
          </p:cNvPr>
          <p:cNvSpPr txBox="1"/>
          <p:nvPr/>
        </p:nvSpPr>
        <p:spPr>
          <a:xfrm>
            <a:off x="475568" y="3352748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I’ll answer 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BAA99-DB07-E163-CDC4-A2162FE42FE7}"/>
              </a:ext>
            </a:extLst>
          </p:cNvPr>
          <p:cNvSpPr txBox="1"/>
          <p:nvPr/>
        </p:nvSpPr>
        <p:spPr>
          <a:xfrm>
            <a:off x="2224468" y="3889489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I’ll wash your car.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57CEA-F99C-0268-3AC2-E7A2AB989594}"/>
              </a:ext>
            </a:extLst>
          </p:cNvPr>
          <p:cNvSpPr txBox="1"/>
          <p:nvPr/>
        </p:nvSpPr>
        <p:spPr>
          <a:xfrm>
            <a:off x="366872" y="4623352"/>
            <a:ext cx="41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I’ll get your cat down (from the tree).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CF5D8-0225-A5B3-B419-30D7ACB76BDB}"/>
              </a:ext>
            </a:extLst>
          </p:cNvPr>
          <p:cNvSpPr txBox="1"/>
          <p:nvPr/>
        </p:nvSpPr>
        <p:spPr>
          <a:xfrm>
            <a:off x="449598" y="5278272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I’ll be in touch.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57C0B1-50F0-041B-2B68-2E93E5196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837"/>
            <a:ext cx="5915025" cy="18993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9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BEA59-572E-73A4-5DAC-5F12BC4192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504155" cy="684328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72B7CD-ADB0-184E-9232-6505929A8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61412"/>
            <a:ext cx="5181600" cy="41351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BA57E6-B00F-5339-D15B-9DA308EEA618}"/>
              </a:ext>
            </a:extLst>
          </p:cNvPr>
          <p:cNvSpPr txBox="1"/>
          <p:nvPr/>
        </p:nvSpPr>
        <p:spPr>
          <a:xfrm>
            <a:off x="6096000" y="97654"/>
            <a:ext cx="5879432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hr-HR" sz="2400" b="1" dirty="0">
                <a:solidFill>
                  <a:srgbClr val="FFC000"/>
                </a:solidFill>
              </a:rPr>
              <a:t>LANGUAGE FOCUS</a:t>
            </a:r>
          </a:p>
          <a:p>
            <a:pPr algn="just"/>
            <a:r>
              <a:rPr lang="en-GB" sz="2400" dirty="0"/>
              <a:t>We use </a:t>
            </a:r>
            <a:r>
              <a:rPr lang="en-GB" sz="2400" b="1" dirty="0"/>
              <a:t>the first conditional </a:t>
            </a:r>
            <a:r>
              <a:rPr lang="en-GB" sz="2400" dirty="0"/>
              <a:t>when we talk about future situations we believe are real or possible.</a:t>
            </a:r>
            <a:endParaRPr lang="hr-HR" sz="2400" dirty="0"/>
          </a:p>
          <a:p>
            <a:pPr algn="just"/>
            <a:r>
              <a:rPr lang="en-GB" sz="2400" dirty="0" err="1">
                <a:solidFill>
                  <a:schemeClr val="accent1"/>
                </a:solidFill>
              </a:rPr>
              <a:t>Kondicional</a:t>
            </a:r>
            <a:r>
              <a:rPr lang="hr-HR" sz="2400" dirty="0">
                <a:solidFill>
                  <a:schemeClr val="accent1"/>
                </a:solidFill>
              </a:rPr>
              <a:t> prvi</a:t>
            </a:r>
            <a:r>
              <a:rPr lang="en-GB" sz="2400" dirty="0">
                <a:solidFill>
                  <a:schemeClr val="accent1"/>
                </a:solidFill>
              </a:rPr>
              <a:t> je </a:t>
            </a:r>
            <a:r>
              <a:rPr lang="en-GB" sz="2400" dirty="0" err="1">
                <a:solidFill>
                  <a:schemeClr val="accent1"/>
                </a:solidFill>
              </a:rPr>
              <a:t>glagolski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način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kojeg koristimo kako</a:t>
            </a:r>
            <a:r>
              <a:rPr lang="en-GB" sz="2400" dirty="0">
                <a:solidFill>
                  <a:schemeClr val="accent1"/>
                </a:solidFill>
              </a:rPr>
              <a:t> bi</a:t>
            </a:r>
            <a:r>
              <a:rPr lang="hr-HR" sz="2400" dirty="0">
                <a:solidFill>
                  <a:schemeClr val="accent1"/>
                </a:solidFill>
              </a:rPr>
              <a:t>smo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izrazili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neku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hr-HR" sz="2400" dirty="0">
                <a:solidFill>
                  <a:schemeClr val="accent1"/>
                </a:solidFill>
              </a:rPr>
              <a:t>stvarnu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mogućnost</a:t>
            </a:r>
            <a:r>
              <a:rPr lang="en-GB" sz="2400" dirty="0">
                <a:solidFill>
                  <a:schemeClr val="accent1"/>
                </a:solidFill>
              </a:rPr>
              <a:t>, </a:t>
            </a:r>
            <a:r>
              <a:rPr lang="en-GB" sz="2400" dirty="0" err="1">
                <a:solidFill>
                  <a:schemeClr val="accent1"/>
                </a:solidFill>
              </a:rPr>
              <a:t>koja</a:t>
            </a:r>
            <a:r>
              <a:rPr lang="en-GB" sz="2400" dirty="0">
                <a:solidFill>
                  <a:schemeClr val="accent1"/>
                </a:solidFill>
              </a:rPr>
              <a:t> se </a:t>
            </a:r>
            <a:r>
              <a:rPr lang="en-GB" sz="2400" dirty="0" err="1">
                <a:solidFill>
                  <a:schemeClr val="accent1"/>
                </a:solidFill>
              </a:rPr>
              <a:t>lako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može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ostvariti</a:t>
            </a:r>
            <a:r>
              <a:rPr lang="en-GB" sz="2400" dirty="0">
                <a:solidFill>
                  <a:schemeClr val="accent1"/>
                </a:solidFill>
              </a:rPr>
              <a:t>. </a:t>
            </a:r>
            <a:r>
              <a:rPr lang="en-GB" sz="2400" dirty="0" err="1">
                <a:solidFill>
                  <a:schemeClr val="accent1"/>
                </a:solidFill>
              </a:rPr>
              <a:t>Pri</a:t>
            </a:r>
            <a:r>
              <a:rPr lang="en-GB" sz="2400" dirty="0">
                <a:solidFill>
                  <a:schemeClr val="accent1"/>
                </a:solidFill>
              </a:rPr>
              <a:t> tome </a:t>
            </a:r>
            <a:r>
              <a:rPr lang="en-GB" sz="2400" dirty="0" err="1">
                <a:solidFill>
                  <a:schemeClr val="accent1"/>
                </a:solidFill>
              </a:rPr>
              <a:t>navodimo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uvjet</a:t>
            </a:r>
            <a:r>
              <a:rPr lang="en-GB" sz="2400" dirty="0">
                <a:solidFill>
                  <a:schemeClr val="accent1"/>
                </a:solidFill>
              </a:rPr>
              <a:t> pod </a:t>
            </a:r>
            <a:r>
              <a:rPr lang="en-GB" sz="2400" dirty="0" err="1">
                <a:solidFill>
                  <a:schemeClr val="accent1"/>
                </a:solidFill>
              </a:rPr>
              <a:t>kojim</a:t>
            </a:r>
            <a:r>
              <a:rPr lang="en-GB" sz="2400" dirty="0">
                <a:solidFill>
                  <a:schemeClr val="accent1"/>
                </a:solidFill>
              </a:rPr>
              <a:t> bi se to </a:t>
            </a:r>
            <a:r>
              <a:rPr lang="en-GB" sz="2400" dirty="0" err="1">
                <a:solidFill>
                  <a:schemeClr val="accent1"/>
                </a:solidFill>
              </a:rPr>
              <a:t>moglo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ostvariti</a:t>
            </a:r>
            <a:r>
              <a:rPr lang="en-GB" sz="2400" dirty="0">
                <a:solidFill>
                  <a:schemeClr val="accent1"/>
                </a:solidFill>
              </a:rPr>
              <a:t>. </a:t>
            </a:r>
          </a:p>
          <a:p>
            <a:endParaRPr lang="en-GB" sz="2400" b="1" dirty="0"/>
          </a:p>
          <a:p>
            <a:r>
              <a:rPr lang="en-GB" sz="2400" dirty="0"/>
              <a:t>In first conditional sentences, the structure is usually </a:t>
            </a:r>
            <a:endParaRPr lang="hr-HR" sz="2400" dirty="0"/>
          </a:p>
          <a:p>
            <a:r>
              <a:rPr lang="en-GB" sz="2400" dirty="0">
                <a:solidFill>
                  <a:srgbClr val="FF0000"/>
                </a:solidFill>
              </a:rPr>
              <a:t>IF/WHEN + PRESENT SIMPLE + WILL + INFINITIVE </a:t>
            </a:r>
            <a:endParaRPr lang="hr-HR" sz="2400" dirty="0">
              <a:solidFill>
                <a:srgbClr val="FF0000"/>
              </a:solidFill>
            </a:endParaRPr>
          </a:p>
          <a:p>
            <a:r>
              <a:rPr lang="en-GB" sz="2400" dirty="0" err="1">
                <a:solidFill>
                  <a:schemeClr val="accent1"/>
                </a:solidFill>
              </a:rPr>
              <a:t>Prvi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kondicional</a:t>
            </a:r>
            <a:r>
              <a:rPr lang="en-GB" sz="2400" dirty="0">
                <a:solidFill>
                  <a:schemeClr val="accent1"/>
                </a:solidFill>
              </a:rPr>
              <a:t> se </a:t>
            </a:r>
            <a:r>
              <a:rPr lang="en-GB" sz="2400" dirty="0" err="1">
                <a:solidFill>
                  <a:schemeClr val="accent1"/>
                </a:solidFill>
              </a:rPr>
              <a:t>tvori</a:t>
            </a:r>
            <a:r>
              <a:rPr lang="en-GB" sz="2400" dirty="0">
                <a:solidFill>
                  <a:schemeClr val="accent1"/>
                </a:solidFill>
              </a:rPr>
              <a:t> od </a:t>
            </a:r>
            <a:endParaRPr lang="hr-HR" sz="2400" dirty="0">
              <a:solidFill>
                <a:schemeClr val="accent1"/>
              </a:solidFill>
            </a:endParaRPr>
          </a:p>
          <a:p>
            <a:r>
              <a:rPr lang="en-GB" sz="2400" dirty="0">
                <a:solidFill>
                  <a:schemeClr val="accent1"/>
                </a:solidFill>
              </a:rPr>
              <a:t>if + present simple</a:t>
            </a:r>
            <a:r>
              <a:rPr lang="hr-HR" sz="2400" dirty="0">
                <a:solidFill>
                  <a:schemeClr val="accent1"/>
                </a:solidFill>
              </a:rPr>
              <a:t>+</a:t>
            </a:r>
            <a:r>
              <a:rPr lang="en-GB" sz="2400" dirty="0">
                <a:solidFill>
                  <a:schemeClr val="accent1"/>
                </a:solidFill>
              </a:rPr>
              <a:t>will + glagol u </a:t>
            </a:r>
            <a:r>
              <a:rPr lang="en-GB" sz="2400" dirty="0" err="1">
                <a:solidFill>
                  <a:schemeClr val="accent1"/>
                </a:solidFill>
              </a:rPr>
              <a:t>infinitivu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b="4036"/>
          <a:stretch/>
        </p:blipFill>
        <p:spPr>
          <a:xfrm>
            <a:off x="838200" y="1166813"/>
            <a:ext cx="3876986" cy="5410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05931" y="782351"/>
            <a:ext cx="5733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positive or negative sentences and questions with will/won’t. </a:t>
            </a:r>
            <a:endParaRPr lang="hr-HR" sz="2800" b="1" dirty="0"/>
          </a:p>
          <a:p>
            <a:r>
              <a:rPr lang="en-GB" sz="2800" b="1" dirty="0"/>
              <a:t>Use short forms</a:t>
            </a:r>
            <a:r>
              <a:rPr lang="hr-HR" sz="2800" b="1" dirty="0"/>
              <a:t> (</a:t>
            </a:r>
            <a:r>
              <a:rPr lang="hr-HR" sz="2800" b="1" dirty="0" err="1"/>
              <a:t>I’ll</a:t>
            </a:r>
            <a:r>
              <a:rPr lang="hr-HR" sz="2800" b="1" dirty="0"/>
              <a:t>, </a:t>
            </a:r>
            <a:r>
              <a:rPr lang="hr-HR" sz="2800" b="1" dirty="0" err="1"/>
              <a:t>he’ll</a:t>
            </a:r>
            <a:r>
              <a:rPr lang="hr-HR" sz="2800" b="1" dirty="0"/>
              <a:t>) </a:t>
            </a:r>
            <a:r>
              <a:rPr lang="hr-HR" sz="2800" b="1" dirty="0" err="1"/>
              <a:t>where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can</a:t>
            </a:r>
            <a:r>
              <a:rPr lang="hr-HR" sz="2800" b="1" dirty="0"/>
              <a:t>. </a:t>
            </a:r>
            <a:endParaRPr lang="en-GB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05930" y="306935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0AE6A-DF62-CCA8-4E94-0DAC87328383}"/>
              </a:ext>
            </a:extLst>
          </p:cNvPr>
          <p:cNvSpPr txBox="1"/>
          <p:nvPr/>
        </p:nvSpPr>
        <p:spPr>
          <a:xfrm>
            <a:off x="6277089" y="3616935"/>
            <a:ext cx="5638863" cy="224676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Be careful: learning and studying is a lifelong job. </a:t>
            </a:r>
            <a:endParaRPr lang="hr-HR" sz="2800" dirty="0"/>
          </a:p>
          <a:p>
            <a:r>
              <a:rPr lang="en-GB" sz="2800" dirty="0"/>
              <a:t>Why? Because the world is changing all the time. </a:t>
            </a:r>
            <a:endParaRPr lang="hr-HR" sz="2800" dirty="0"/>
          </a:p>
          <a:p>
            <a:r>
              <a:rPr lang="en-GB" sz="2800" b="1" dirty="0"/>
              <a:t>Match the sentence halves.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0EEE-0685-EA39-62D5-6B3DD5DB42B0}"/>
              </a:ext>
            </a:extLst>
          </p:cNvPr>
          <p:cNvSpPr txBox="1"/>
          <p:nvPr/>
        </p:nvSpPr>
        <p:spPr>
          <a:xfrm>
            <a:off x="6228025" y="615303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0D869-B7D5-3B63-FB5F-1DF290106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7" y="1832140"/>
            <a:ext cx="5701071" cy="31937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C1E26-724A-83CD-4477-BD8031337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86" y="2760459"/>
            <a:ext cx="3101609" cy="2187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325CD0-9C07-ED69-8BD8-E1917B0D5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6" y="1832140"/>
            <a:ext cx="5912528" cy="35208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E6D20B-2B6A-BB4A-C58C-9ACEE5409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92" y="2760459"/>
            <a:ext cx="475392" cy="23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BEA59-572E-73A4-5DAC-5F12BC4192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504155" cy="684328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72B7CD-ADB0-184E-9232-6505929A8C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61412"/>
            <a:ext cx="5181600" cy="41351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BA57E6-B00F-5339-D15B-9DA308EEA618}"/>
              </a:ext>
            </a:extLst>
          </p:cNvPr>
          <p:cNvSpPr txBox="1"/>
          <p:nvPr/>
        </p:nvSpPr>
        <p:spPr>
          <a:xfrm>
            <a:off x="6096000" y="97654"/>
            <a:ext cx="56728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Look at the example and then fill in the gaps with the right tense.</a:t>
            </a:r>
            <a:endParaRPr lang="en-GB" sz="2800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774843-2311-9858-622E-20BEEB99670B}"/>
              </a:ext>
            </a:extLst>
          </p:cNvPr>
          <p:cNvSpPr txBox="1"/>
          <p:nvPr/>
        </p:nvSpPr>
        <p:spPr>
          <a:xfrm>
            <a:off x="6096000" y="1182210"/>
            <a:ext cx="56728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  <a:endParaRPr lang="en-GB" sz="2800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0969B-135A-A787-4D28-5890B0A09065}"/>
              </a:ext>
            </a:extLst>
          </p:cNvPr>
          <p:cNvSpPr txBox="1"/>
          <p:nvPr/>
        </p:nvSpPr>
        <p:spPr>
          <a:xfrm>
            <a:off x="1629792" y="3066985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28C53-118A-F6F0-2F3B-BD6AB55A87B9}"/>
              </a:ext>
            </a:extLst>
          </p:cNvPr>
          <p:cNvSpPr txBox="1"/>
          <p:nvPr/>
        </p:nvSpPr>
        <p:spPr>
          <a:xfrm>
            <a:off x="3481895" y="3096042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 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866B1-E172-3AC6-49D9-213E0E842722}"/>
              </a:ext>
            </a:extLst>
          </p:cNvPr>
          <p:cNvSpPr txBox="1"/>
          <p:nvPr/>
        </p:nvSpPr>
        <p:spPr>
          <a:xfrm>
            <a:off x="929936" y="3740335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FA8D1-B829-0B41-F3B4-657A1288DCBD}"/>
              </a:ext>
            </a:extLst>
          </p:cNvPr>
          <p:cNvSpPr txBox="1"/>
          <p:nvPr/>
        </p:nvSpPr>
        <p:spPr>
          <a:xfrm>
            <a:off x="2790548" y="3769392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 be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9CAEA4-4553-647D-60BD-D6F5DDFC0BAE}"/>
              </a:ext>
            </a:extLst>
          </p:cNvPr>
          <p:cNvSpPr txBox="1"/>
          <p:nvPr/>
        </p:nvSpPr>
        <p:spPr>
          <a:xfrm>
            <a:off x="1121544" y="4044353"/>
            <a:ext cx="159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makes a mess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429DD-BB4A-E319-C3D2-6F88B521065A}"/>
              </a:ext>
            </a:extLst>
          </p:cNvPr>
          <p:cNvSpPr txBox="1"/>
          <p:nvPr/>
        </p:nvSpPr>
        <p:spPr>
          <a:xfrm>
            <a:off x="3654383" y="4044353"/>
            <a:ext cx="135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 clean it 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44F75-DF72-BCFD-54EE-8CB993461E22}"/>
              </a:ext>
            </a:extLst>
          </p:cNvPr>
          <p:cNvSpPr txBox="1"/>
          <p:nvPr/>
        </p:nvSpPr>
        <p:spPr>
          <a:xfrm>
            <a:off x="839357" y="4720127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correct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95A70-BF47-F569-FB00-AAE74795E2E1}"/>
              </a:ext>
            </a:extLst>
          </p:cNvPr>
          <p:cNvSpPr txBox="1"/>
          <p:nvPr/>
        </p:nvSpPr>
        <p:spPr>
          <a:xfrm>
            <a:off x="3712087" y="4712541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 be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C5D6AC-72F4-CD9A-6240-7E9C7C1B4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" y="2559306"/>
            <a:ext cx="5672831" cy="18228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ABD844-D2F7-8013-112D-23F44FF008D1}"/>
              </a:ext>
            </a:extLst>
          </p:cNvPr>
          <p:cNvSpPr txBox="1"/>
          <p:nvPr/>
        </p:nvSpPr>
        <p:spPr>
          <a:xfrm>
            <a:off x="6042363" y="1982429"/>
            <a:ext cx="58625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Make sentences from this substitution table: </a:t>
            </a:r>
            <a:r>
              <a:rPr lang="en-GB" sz="2800" b="1" dirty="0">
                <a:solidFill>
                  <a:schemeClr val="accent1"/>
                </a:solidFill>
              </a:rPr>
              <a:t>will </a:t>
            </a:r>
            <a:r>
              <a:rPr lang="en-GB" sz="2800" b="1" dirty="0"/>
              <a:t>or</a:t>
            </a:r>
            <a:r>
              <a:rPr lang="en-GB" sz="2800" b="1" dirty="0">
                <a:solidFill>
                  <a:schemeClr val="accent1"/>
                </a:solidFill>
              </a:rPr>
              <a:t> ‘ll + if-clause</a:t>
            </a:r>
            <a:r>
              <a:rPr lang="en-GB" sz="2800" b="1" dirty="0"/>
              <a:t>.</a:t>
            </a:r>
            <a:endParaRPr lang="en-GB" sz="2800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949B6-D413-C249-61E6-A432DB18EE3F}"/>
              </a:ext>
            </a:extLst>
          </p:cNvPr>
          <p:cNvSpPr txBox="1"/>
          <p:nvPr/>
        </p:nvSpPr>
        <p:spPr>
          <a:xfrm>
            <a:off x="6069181" y="3613466"/>
            <a:ext cx="56728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 in class.</a:t>
            </a:r>
            <a:endParaRPr lang="en-GB" sz="2800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8BB81-50B7-B8D2-0060-D8DF685D2863}"/>
              </a:ext>
            </a:extLst>
          </p:cNvPr>
          <p:cNvSpPr txBox="1"/>
          <p:nvPr/>
        </p:nvSpPr>
        <p:spPr>
          <a:xfrm>
            <a:off x="6020957" y="4672945"/>
            <a:ext cx="5968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to score your knowledge of the FIRST CONDITIONAL.</a:t>
            </a:r>
          </a:p>
          <a:p>
            <a:r>
              <a:rPr lang="en-GB" sz="2800" b="1" dirty="0">
                <a:hlinkClick r:id="rId5"/>
              </a:rPr>
              <a:t>https://wordwall.net/play/850/040/137</a:t>
            </a:r>
            <a:r>
              <a:rPr lang="en-GB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53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90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24" b="900"/>
          <a:stretch/>
        </p:blipFill>
        <p:spPr>
          <a:xfrm>
            <a:off x="838199" y="1158166"/>
            <a:ext cx="3929109" cy="545842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095997" y="1182580"/>
            <a:ext cx="6096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Put the verbs in brackets in the appropriate forms.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107803" y="224653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252C0-AEC8-6F2C-D039-77773A25B1BF}"/>
              </a:ext>
            </a:extLst>
          </p:cNvPr>
          <p:cNvSpPr txBox="1"/>
          <p:nvPr/>
        </p:nvSpPr>
        <p:spPr>
          <a:xfrm>
            <a:off x="6107803" y="3578538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the correct forms of CAN (</a:t>
            </a:r>
            <a:r>
              <a:rPr lang="en-GB" sz="2800" b="1" dirty="0">
                <a:solidFill>
                  <a:srgbClr val="FF0000"/>
                </a:solidFill>
              </a:rPr>
              <a:t>can, could </a:t>
            </a:r>
            <a:r>
              <a:rPr lang="en-GB" sz="2800" b="1" dirty="0"/>
              <a:t>or </a:t>
            </a:r>
            <a:r>
              <a:rPr lang="en-GB" sz="2800" b="1" dirty="0">
                <a:solidFill>
                  <a:srgbClr val="FF0000"/>
                </a:solidFill>
              </a:rPr>
              <a:t>be able to</a:t>
            </a:r>
            <a:r>
              <a:rPr lang="en-GB" sz="2800" b="1" dirty="0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7B370-DCAC-B71E-7048-57D51D5C9C5E}"/>
              </a:ext>
            </a:extLst>
          </p:cNvPr>
          <p:cNvSpPr txBox="1"/>
          <p:nvPr/>
        </p:nvSpPr>
        <p:spPr>
          <a:xfrm>
            <a:off x="6107803" y="468865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73597-D1AE-140C-ED1D-AF1882618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1836037"/>
            <a:ext cx="5785153" cy="35884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089F07-C65F-3416-81A7-75D6444B2B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"/>
          <a:stretch/>
        </p:blipFill>
        <p:spPr>
          <a:xfrm>
            <a:off x="565523" y="2180995"/>
            <a:ext cx="5133941" cy="3177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2BD7E9-DBB7-B7A6-A707-278E42045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" y="1767030"/>
            <a:ext cx="6000525" cy="37265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CC66CE-DC48-9CCD-0B06-1CBB09F80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2" y="2273941"/>
            <a:ext cx="5512554" cy="32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8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725CB6-6152-B466-305B-EB2B532E5F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4256" cy="68790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5E6753-D168-842C-362C-4FDD1B205C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8" y="1419677"/>
            <a:ext cx="5181600" cy="40396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17FFB-98F2-7906-4E8E-B95043AEEB75}"/>
              </a:ext>
            </a:extLst>
          </p:cNvPr>
          <p:cNvSpPr txBox="1"/>
          <p:nvPr/>
        </p:nvSpPr>
        <p:spPr>
          <a:xfrm>
            <a:off x="6249880" y="230819"/>
            <a:ext cx="522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text</a:t>
            </a:r>
            <a:r>
              <a:rPr lang="hr-HR" sz="2800" b="1" dirty="0"/>
              <a:t>. Do </a:t>
            </a:r>
            <a:r>
              <a:rPr lang="hr-HR" sz="2800" b="1" dirty="0" err="1"/>
              <a:t>Task</a:t>
            </a:r>
            <a:r>
              <a:rPr lang="hr-HR" sz="2800" b="1" dirty="0"/>
              <a:t> 1. </a:t>
            </a:r>
            <a:endParaRPr lang="en-GB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F1BF-3231-5DC6-501D-12150EC89A84}"/>
              </a:ext>
            </a:extLst>
          </p:cNvPr>
          <p:cNvSpPr txBox="1"/>
          <p:nvPr/>
        </p:nvSpPr>
        <p:spPr>
          <a:xfrm>
            <a:off x="6249880" y="1751937"/>
            <a:ext cx="522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91F5F-A928-311B-A114-6DCDB1EE866B}"/>
              </a:ext>
            </a:extLst>
          </p:cNvPr>
          <p:cNvSpPr txBox="1"/>
          <p:nvPr/>
        </p:nvSpPr>
        <p:spPr>
          <a:xfrm>
            <a:off x="6313503" y="2620391"/>
            <a:ext cx="5220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text again</a:t>
            </a:r>
            <a:r>
              <a:rPr lang="hr-HR" sz="2800" b="1" dirty="0"/>
              <a:t>. Do </a:t>
            </a:r>
            <a:r>
              <a:rPr lang="hr-HR" sz="2800" b="1" dirty="0" err="1"/>
              <a:t>Task</a:t>
            </a:r>
            <a:r>
              <a:rPr lang="hr-HR" sz="2800" b="1" dirty="0"/>
              <a:t> 2. M</a:t>
            </a:r>
            <a:r>
              <a:rPr lang="en-GB" sz="2800" b="1" dirty="0" err="1"/>
              <a:t>atch</a:t>
            </a:r>
            <a:r>
              <a:rPr lang="en-GB" sz="2800" b="1" dirty="0"/>
              <a:t> the words from the text with their meaning.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EDB8B-603C-CE5A-736D-74CA6D59931C}"/>
              </a:ext>
            </a:extLst>
          </p:cNvPr>
          <p:cNvSpPr txBox="1"/>
          <p:nvPr/>
        </p:nvSpPr>
        <p:spPr>
          <a:xfrm>
            <a:off x="6313503" y="4195611"/>
            <a:ext cx="522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491B7-DC20-DC71-E496-BD5EE7477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" y="2724089"/>
            <a:ext cx="5400884" cy="14715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FEAFD1-A978-BC04-A353-FDE0F63CEAAE}"/>
              </a:ext>
            </a:extLst>
          </p:cNvPr>
          <p:cNvSpPr txBox="1"/>
          <p:nvPr/>
        </p:nvSpPr>
        <p:spPr>
          <a:xfrm>
            <a:off x="5011294" y="2943556"/>
            <a:ext cx="19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2C8F01-EC20-4FD5-1BB4-810A9C133508}"/>
              </a:ext>
            </a:extLst>
          </p:cNvPr>
          <p:cNvSpPr txBox="1"/>
          <p:nvPr/>
        </p:nvSpPr>
        <p:spPr>
          <a:xfrm>
            <a:off x="3751851" y="3312888"/>
            <a:ext cx="19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88211-EDD9-24A3-31D1-311884709524}"/>
              </a:ext>
            </a:extLst>
          </p:cNvPr>
          <p:cNvSpPr txBox="1"/>
          <p:nvPr/>
        </p:nvSpPr>
        <p:spPr>
          <a:xfrm>
            <a:off x="4527389" y="3600295"/>
            <a:ext cx="19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AB12C1-3CE8-6C29-BF84-F63555ED67D1}"/>
              </a:ext>
            </a:extLst>
          </p:cNvPr>
          <p:cNvSpPr txBox="1"/>
          <p:nvPr/>
        </p:nvSpPr>
        <p:spPr>
          <a:xfrm>
            <a:off x="2314113" y="3917279"/>
            <a:ext cx="32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4027D5-FF19-CFB7-F240-E6604CE1B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74"/>
            <a:ext cx="5753599" cy="18594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F7B20-4BBE-C46E-610B-AAA6FB44B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7" y="3129980"/>
            <a:ext cx="544877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15A858-E738-8EB1-9626-03AB4A09C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98100" cy="684901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FFE06A-4704-0E36-3610-4295D87C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" y="1728873"/>
            <a:ext cx="5598769" cy="35280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5A9C70-B093-9FEA-785C-AFDCD63D46EE}"/>
              </a:ext>
            </a:extLst>
          </p:cNvPr>
          <p:cNvSpPr txBox="1"/>
          <p:nvPr/>
        </p:nvSpPr>
        <p:spPr>
          <a:xfrm>
            <a:off x="6096000" y="0"/>
            <a:ext cx="5808519" cy="65248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C000"/>
                </a:solidFill>
              </a:rPr>
              <a:t>LANGUAGE FOCUS</a:t>
            </a:r>
          </a:p>
          <a:p>
            <a:r>
              <a:rPr lang="en-GB" sz="2200" dirty="0"/>
              <a:t>We use CAN to express ability in the present. </a:t>
            </a:r>
            <a:r>
              <a:rPr lang="en-GB" sz="2200" dirty="0">
                <a:solidFill>
                  <a:schemeClr val="accent1"/>
                </a:solidFill>
              </a:rPr>
              <a:t>CAN  (</a:t>
            </a:r>
            <a:r>
              <a:rPr lang="en-GB" sz="2200" dirty="0" err="1">
                <a:solidFill>
                  <a:schemeClr val="accent1"/>
                </a:solidFill>
              </a:rPr>
              <a:t>znati</a:t>
            </a:r>
            <a:r>
              <a:rPr lang="en-GB" sz="2200" dirty="0">
                <a:solidFill>
                  <a:schemeClr val="accent1"/>
                </a:solidFill>
              </a:rPr>
              <a:t>,  </a:t>
            </a:r>
            <a:r>
              <a:rPr lang="en-GB" sz="2200" dirty="0" err="1">
                <a:solidFill>
                  <a:schemeClr val="accent1"/>
                </a:solidFill>
              </a:rPr>
              <a:t>moći</a:t>
            </a:r>
            <a:r>
              <a:rPr lang="en-GB" sz="2200" dirty="0">
                <a:solidFill>
                  <a:schemeClr val="accent1"/>
                </a:solidFill>
              </a:rPr>
              <a:t>) </a:t>
            </a:r>
            <a:r>
              <a:rPr lang="en-GB" sz="2200" dirty="0" err="1">
                <a:solidFill>
                  <a:schemeClr val="accent1"/>
                </a:solidFill>
              </a:rPr>
              <a:t>koristimo</a:t>
            </a:r>
            <a:r>
              <a:rPr lang="en-GB" sz="2200" dirty="0">
                <a:solidFill>
                  <a:schemeClr val="accent1"/>
                </a:solidFill>
              </a:rPr>
              <a:t> za </a:t>
            </a:r>
            <a:r>
              <a:rPr lang="en-GB" sz="2200" dirty="0" err="1">
                <a:solidFill>
                  <a:schemeClr val="accent1"/>
                </a:solidFill>
              </a:rPr>
              <a:t>izražavanje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mogućnosti</a:t>
            </a:r>
            <a:r>
              <a:rPr lang="en-GB" sz="2200" dirty="0">
                <a:solidFill>
                  <a:schemeClr val="accent1"/>
                </a:solidFill>
              </a:rPr>
              <a:t> (</a:t>
            </a:r>
            <a:r>
              <a:rPr lang="en-GB" sz="2200" dirty="0" err="1">
                <a:solidFill>
                  <a:schemeClr val="accent1"/>
                </a:solidFill>
              </a:rPr>
              <a:t>sposobnosti</a:t>
            </a:r>
            <a:r>
              <a:rPr lang="en-GB" sz="2200" dirty="0">
                <a:solidFill>
                  <a:schemeClr val="accent1"/>
                </a:solidFill>
              </a:rPr>
              <a:t>) u </a:t>
            </a:r>
            <a:r>
              <a:rPr lang="en-GB" sz="2200" dirty="0" err="1">
                <a:solidFill>
                  <a:schemeClr val="accent1"/>
                </a:solidFill>
              </a:rPr>
              <a:t>sadašnjosti</a:t>
            </a:r>
            <a:r>
              <a:rPr lang="en-GB" sz="2200" dirty="0">
                <a:solidFill>
                  <a:schemeClr val="accent1"/>
                </a:solidFill>
              </a:rPr>
              <a:t>.</a:t>
            </a:r>
          </a:p>
          <a:p>
            <a:endParaRPr lang="hr-HR" sz="2200" b="1" dirty="0"/>
          </a:p>
          <a:p>
            <a:r>
              <a:rPr lang="en-GB" sz="2200" b="1" dirty="0"/>
              <a:t>He </a:t>
            </a:r>
            <a:r>
              <a:rPr lang="en-GB" sz="2200" b="1" dirty="0">
                <a:solidFill>
                  <a:srgbClr val="FF0000"/>
                </a:solidFill>
              </a:rPr>
              <a:t>can</a:t>
            </a:r>
            <a:r>
              <a:rPr lang="en-GB" sz="2200" b="1" dirty="0"/>
              <a:t> play tennis well, but he </a:t>
            </a:r>
            <a:r>
              <a:rPr lang="en-GB" sz="2200" b="1" dirty="0">
                <a:solidFill>
                  <a:srgbClr val="FF0000"/>
                </a:solidFill>
              </a:rPr>
              <a:t>can’t</a:t>
            </a:r>
            <a:r>
              <a:rPr lang="en-GB" sz="2200" b="1" dirty="0"/>
              <a:t> cook.</a:t>
            </a:r>
          </a:p>
          <a:p>
            <a:endParaRPr lang="en-GB" sz="2200" b="1" dirty="0"/>
          </a:p>
          <a:p>
            <a:r>
              <a:rPr lang="en-GB" sz="2200" dirty="0"/>
              <a:t>We use COULD to express past abilities.</a:t>
            </a:r>
            <a:endParaRPr lang="hr-HR" sz="2200" dirty="0"/>
          </a:p>
          <a:p>
            <a:r>
              <a:rPr lang="en-GB" sz="2200" dirty="0">
                <a:solidFill>
                  <a:schemeClr val="accent1"/>
                </a:solidFill>
              </a:rPr>
              <a:t>COULD (</a:t>
            </a:r>
            <a:r>
              <a:rPr lang="en-GB" sz="2200" dirty="0" err="1">
                <a:solidFill>
                  <a:schemeClr val="accent1"/>
                </a:solidFill>
              </a:rPr>
              <a:t>znao</a:t>
            </a:r>
            <a:r>
              <a:rPr lang="en-GB" sz="2200" dirty="0">
                <a:solidFill>
                  <a:schemeClr val="accent1"/>
                </a:solidFill>
              </a:rPr>
              <a:t>/la </a:t>
            </a:r>
            <a:r>
              <a:rPr lang="en-GB" sz="2200" dirty="0" err="1">
                <a:solidFill>
                  <a:schemeClr val="accent1"/>
                </a:solidFill>
              </a:rPr>
              <a:t>sam</a:t>
            </a:r>
            <a:r>
              <a:rPr lang="en-GB" sz="2200" dirty="0">
                <a:solidFill>
                  <a:schemeClr val="accent1"/>
                </a:solidFill>
              </a:rPr>
              <a:t>, </a:t>
            </a:r>
            <a:r>
              <a:rPr lang="en-GB" sz="2200" dirty="0" err="1">
                <a:solidFill>
                  <a:schemeClr val="accent1"/>
                </a:solidFill>
              </a:rPr>
              <a:t>mogao</a:t>
            </a:r>
            <a:r>
              <a:rPr lang="en-GB" sz="2200" dirty="0">
                <a:solidFill>
                  <a:schemeClr val="accent1"/>
                </a:solidFill>
              </a:rPr>
              <a:t>/la </a:t>
            </a:r>
            <a:r>
              <a:rPr lang="en-GB" sz="2200" dirty="0" err="1">
                <a:solidFill>
                  <a:schemeClr val="accent1"/>
                </a:solidFill>
              </a:rPr>
              <a:t>sam</a:t>
            </a:r>
            <a:r>
              <a:rPr lang="en-GB" sz="2200" dirty="0">
                <a:solidFill>
                  <a:schemeClr val="accent1"/>
                </a:solidFill>
              </a:rPr>
              <a:t>) </a:t>
            </a:r>
            <a:r>
              <a:rPr lang="en-GB" sz="2200" dirty="0" err="1">
                <a:solidFill>
                  <a:schemeClr val="accent1"/>
                </a:solidFill>
              </a:rPr>
              <a:t>koristimo</a:t>
            </a:r>
            <a:r>
              <a:rPr lang="en-GB" sz="2200" dirty="0">
                <a:solidFill>
                  <a:schemeClr val="accent1"/>
                </a:solidFill>
              </a:rPr>
              <a:t> za </a:t>
            </a:r>
            <a:r>
              <a:rPr lang="en-GB" sz="2200" dirty="0" err="1">
                <a:solidFill>
                  <a:schemeClr val="accent1"/>
                </a:solidFill>
              </a:rPr>
              <a:t>izražavanje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sposobnost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mogućnosti</a:t>
            </a:r>
            <a:r>
              <a:rPr lang="en-GB" sz="2200" dirty="0">
                <a:solidFill>
                  <a:schemeClr val="accent1"/>
                </a:solidFill>
              </a:rPr>
              <a:t> u </a:t>
            </a:r>
            <a:r>
              <a:rPr lang="en-GB" sz="2200" dirty="0" err="1">
                <a:solidFill>
                  <a:schemeClr val="accent1"/>
                </a:solidFill>
              </a:rPr>
              <a:t>prošlosti</a:t>
            </a:r>
            <a:r>
              <a:rPr lang="en-GB" sz="2200" dirty="0">
                <a:solidFill>
                  <a:schemeClr val="accent1"/>
                </a:solidFill>
              </a:rPr>
              <a:t>.</a:t>
            </a:r>
          </a:p>
          <a:p>
            <a:endParaRPr lang="hr-HR" sz="2200" b="1" dirty="0"/>
          </a:p>
          <a:p>
            <a:r>
              <a:rPr lang="en-GB" sz="2200" b="1" dirty="0"/>
              <a:t>He </a:t>
            </a:r>
            <a:r>
              <a:rPr lang="en-GB" sz="2200" b="1" dirty="0">
                <a:solidFill>
                  <a:srgbClr val="FF0000"/>
                </a:solidFill>
              </a:rPr>
              <a:t>could</a:t>
            </a:r>
            <a:r>
              <a:rPr lang="en-GB" sz="2200" b="1" dirty="0"/>
              <a:t> read when he was six, but his brother </a:t>
            </a:r>
            <a:r>
              <a:rPr lang="en-GB" sz="2200" b="1" dirty="0">
                <a:solidFill>
                  <a:srgbClr val="FF0000"/>
                </a:solidFill>
              </a:rPr>
              <a:t>couldn’t</a:t>
            </a:r>
            <a:r>
              <a:rPr lang="en-GB" sz="2200" b="1" dirty="0"/>
              <a:t>.</a:t>
            </a:r>
          </a:p>
          <a:p>
            <a:endParaRPr lang="en-GB" sz="2200" b="1" dirty="0"/>
          </a:p>
          <a:p>
            <a:r>
              <a:rPr lang="en-GB" sz="2200" dirty="0"/>
              <a:t>We use BE ABLE TO for a specific point in time (past, present or future).</a:t>
            </a:r>
            <a:endParaRPr lang="hr-HR" sz="2200" dirty="0"/>
          </a:p>
          <a:p>
            <a:r>
              <a:rPr lang="en-GB" sz="2200" dirty="0">
                <a:solidFill>
                  <a:schemeClr val="accent1"/>
                </a:solidFill>
              </a:rPr>
              <a:t>BE ABLE TO (</a:t>
            </a:r>
            <a:r>
              <a:rPr lang="en-GB" sz="2200" dirty="0" err="1">
                <a:solidFill>
                  <a:schemeClr val="accent1"/>
                </a:solidFill>
              </a:rPr>
              <a:t>biti</a:t>
            </a:r>
            <a:r>
              <a:rPr lang="en-GB" sz="2200" dirty="0">
                <a:solidFill>
                  <a:schemeClr val="accent1"/>
                </a:solidFill>
              </a:rPr>
              <a:t> u </a:t>
            </a:r>
            <a:r>
              <a:rPr lang="en-GB" sz="2200" dirty="0" err="1">
                <a:solidFill>
                  <a:schemeClr val="accent1"/>
                </a:solidFill>
              </a:rPr>
              <a:t>mogućnosti</a:t>
            </a:r>
            <a:r>
              <a:rPr lang="en-GB" sz="2200" dirty="0">
                <a:solidFill>
                  <a:schemeClr val="accent1"/>
                </a:solidFill>
              </a:rPr>
              <a:t>) </a:t>
            </a:r>
            <a:r>
              <a:rPr lang="en-GB" sz="2200" dirty="0" err="1">
                <a:solidFill>
                  <a:schemeClr val="accent1"/>
                </a:solidFill>
              </a:rPr>
              <a:t>koristimo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kada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govorimo</a:t>
            </a:r>
            <a:r>
              <a:rPr lang="en-GB" sz="2200" dirty="0">
                <a:solidFill>
                  <a:schemeClr val="accent1"/>
                </a:solidFill>
              </a:rPr>
              <a:t> o </a:t>
            </a:r>
            <a:r>
              <a:rPr lang="en-GB" sz="2200" dirty="0" err="1">
                <a:solidFill>
                  <a:schemeClr val="accent1"/>
                </a:solidFill>
              </a:rPr>
              <a:t>točno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određenom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događaju</a:t>
            </a:r>
            <a:r>
              <a:rPr lang="hr-HR" sz="2200" dirty="0">
                <a:solidFill>
                  <a:schemeClr val="accent1"/>
                </a:solidFill>
              </a:rPr>
              <a:t> ili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situaciji</a:t>
            </a:r>
            <a:r>
              <a:rPr lang="en-GB" sz="2200" dirty="0">
                <a:solidFill>
                  <a:schemeClr val="accent1"/>
                </a:solidFill>
              </a:rPr>
              <a:t> u </a:t>
            </a:r>
            <a:r>
              <a:rPr lang="en-GB" sz="2200" dirty="0" err="1">
                <a:solidFill>
                  <a:schemeClr val="accent1"/>
                </a:solidFill>
              </a:rPr>
              <a:t>prošlosti</a:t>
            </a:r>
            <a:r>
              <a:rPr lang="en-GB" sz="2200" dirty="0">
                <a:solidFill>
                  <a:schemeClr val="accent1"/>
                </a:solidFill>
              </a:rPr>
              <a:t>, </a:t>
            </a:r>
            <a:r>
              <a:rPr lang="en-GB" sz="2200" dirty="0" err="1">
                <a:solidFill>
                  <a:schemeClr val="accent1"/>
                </a:solidFill>
              </a:rPr>
              <a:t>sadašnjosti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ili</a:t>
            </a:r>
            <a:r>
              <a:rPr lang="en-GB" sz="2200" dirty="0">
                <a:solidFill>
                  <a:schemeClr val="accent1"/>
                </a:solidFill>
              </a:rPr>
              <a:t> </a:t>
            </a:r>
            <a:r>
              <a:rPr lang="en-GB" sz="2200" dirty="0" err="1">
                <a:solidFill>
                  <a:schemeClr val="accent1"/>
                </a:solidFill>
              </a:rPr>
              <a:t>budućnosti</a:t>
            </a:r>
            <a:r>
              <a:rPr lang="en-GB" sz="22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44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15A858-E738-8EB1-9626-03AB4A09C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98100" cy="684901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9E31B9-6031-4429-6BB7-D77F4E49E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392"/>
            <a:ext cx="5551055" cy="15805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5A9C70-B093-9FEA-785C-AFDCD63D46EE}"/>
              </a:ext>
            </a:extLst>
          </p:cNvPr>
          <p:cNvSpPr txBox="1"/>
          <p:nvPr/>
        </p:nvSpPr>
        <p:spPr>
          <a:xfrm>
            <a:off x="6025415" y="337615"/>
            <a:ext cx="56526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Use the right form – can, could, be able to…</a:t>
            </a:r>
          </a:p>
          <a:p>
            <a:pPr algn="just"/>
            <a:endParaRPr lang="en-GB" sz="2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D7011-6F83-30FE-74E8-562060A8F9B9}"/>
              </a:ext>
            </a:extLst>
          </p:cNvPr>
          <p:cNvSpPr txBox="1"/>
          <p:nvPr/>
        </p:nvSpPr>
        <p:spPr>
          <a:xfrm>
            <a:off x="6096000" y="1630277"/>
            <a:ext cx="5652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Check.</a:t>
            </a:r>
          </a:p>
          <a:p>
            <a:pPr algn="just"/>
            <a:endParaRPr lang="en-GB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7B1F5-59FC-4C38-2DBD-43790B739F38}"/>
              </a:ext>
            </a:extLst>
          </p:cNvPr>
          <p:cNvSpPr txBox="1"/>
          <p:nvPr/>
        </p:nvSpPr>
        <p:spPr>
          <a:xfrm>
            <a:off x="3482110" y="2761673"/>
            <a:ext cx="5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3882-7DB4-A77E-8A13-420269EF5DD2}"/>
              </a:ext>
            </a:extLst>
          </p:cNvPr>
          <p:cNvSpPr txBox="1"/>
          <p:nvPr/>
        </p:nvSpPr>
        <p:spPr>
          <a:xfrm>
            <a:off x="1517118" y="3023319"/>
            <a:ext cx="70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could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AAD2D5-32FB-B92A-94BB-F0F8A5AEBE1E}"/>
              </a:ext>
            </a:extLst>
          </p:cNvPr>
          <p:cNvSpPr txBox="1"/>
          <p:nvPr/>
        </p:nvSpPr>
        <p:spPr>
          <a:xfrm>
            <a:off x="704145" y="3203367"/>
            <a:ext cx="109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was 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68DCF-5486-B5D4-2900-BC4075A501C3}"/>
              </a:ext>
            </a:extLst>
          </p:cNvPr>
          <p:cNvSpPr txBox="1"/>
          <p:nvPr/>
        </p:nvSpPr>
        <p:spPr>
          <a:xfrm>
            <a:off x="2502580" y="3424508"/>
            <a:ext cx="134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 be 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613D80-96BE-0CBE-6F12-73C6FFE67543}"/>
              </a:ext>
            </a:extLst>
          </p:cNvPr>
          <p:cNvSpPr txBox="1"/>
          <p:nvPr/>
        </p:nvSpPr>
        <p:spPr>
          <a:xfrm>
            <a:off x="1925908" y="3628492"/>
            <a:ext cx="55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0DC02D-CD96-A770-925B-0EA18C007264}"/>
              </a:ext>
            </a:extLst>
          </p:cNvPr>
          <p:cNvSpPr txBox="1"/>
          <p:nvPr/>
        </p:nvSpPr>
        <p:spPr>
          <a:xfrm>
            <a:off x="700816" y="3847569"/>
            <a:ext cx="70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could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7CCBD-DD5F-42BB-2CD1-8B6972A67FD4}"/>
              </a:ext>
            </a:extLst>
          </p:cNvPr>
          <p:cNvSpPr txBox="1"/>
          <p:nvPr/>
        </p:nvSpPr>
        <p:spPr>
          <a:xfrm>
            <a:off x="6025415" y="3070476"/>
            <a:ext cx="5652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about your abilities. </a:t>
            </a:r>
          </a:p>
          <a:p>
            <a:pPr algn="just"/>
            <a:endParaRPr lang="en-GB" sz="2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0857F2-3830-9591-A9B6-21AFF17E8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7" y="2272333"/>
            <a:ext cx="4327965" cy="23043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11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91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r="1524"/>
          <a:stretch/>
        </p:blipFill>
        <p:spPr>
          <a:xfrm>
            <a:off x="838200" y="1166813"/>
            <a:ext cx="3876986" cy="5410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5433134" y="2824949"/>
            <a:ext cx="6190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What do you think schools in</a:t>
            </a:r>
            <a:r>
              <a:rPr lang="hr-HR" sz="2800" b="1" dirty="0"/>
              <a:t> </a:t>
            </a:r>
            <a:r>
              <a:rPr lang="hr-HR" sz="2800" b="1"/>
              <a:t>the</a:t>
            </a:r>
            <a:r>
              <a:rPr lang="en-GB" sz="2800" b="1"/>
              <a:t> </a:t>
            </a:r>
            <a:r>
              <a:rPr lang="en-GB" sz="2800" b="1" dirty="0"/>
              <a:t>future will look like? Write.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5693D-6477-3124-58AB-95C021F34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6475"/>
            <a:ext cx="3796508" cy="49651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7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66D4-2F86-1601-4F8F-8334C9916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52C57-4878-E00A-78C4-DA5690C01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A51A3-205B-61C2-B5DB-768C7F61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952" y="11890"/>
            <a:ext cx="10296095" cy="6834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21EFD3-C82E-BB20-A1AF-24AAAE7D2D60}"/>
              </a:ext>
            </a:extLst>
          </p:cNvPr>
          <p:cNvSpPr txBox="1"/>
          <p:nvPr/>
        </p:nvSpPr>
        <p:spPr>
          <a:xfrm>
            <a:off x="3807320" y="709220"/>
            <a:ext cx="4305300" cy="4770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500" b="1" dirty="0"/>
              <a:t>In this unit you will learn about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11222-404E-4857-3766-241A7B44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430" y="1232311"/>
            <a:ext cx="5745137" cy="5174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46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1270-720E-30BD-8BD5-4FBBDDEC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Tongue Twisters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17F7-6FDD-DA4A-8608-98E1728B8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Say these</a:t>
            </a:r>
            <a:r>
              <a:rPr lang="hr-HR" dirty="0"/>
              <a:t> </a:t>
            </a:r>
            <a:r>
              <a:rPr lang="hr-HR" dirty="0" err="1"/>
              <a:t>tongue</a:t>
            </a:r>
            <a:r>
              <a:rPr lang="hr-HR" dirty="0"/>
              <a:t> </a:t>
            </a:r>
            <a:r>
              <a:rPr lang="hr-HR" dirty="0" err="1"/>
              <a:t>twister</a:t>
            </a:r>
            <a:r>
              <a:rPr lang="en-GB" dirty="0"/>
              <a:t> slowly, then faster. How fast can you say them? How many times?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8AA4D-16A0-EB2D-AE06-E3D20678A62B}"/>
              </a:ext>
            </a:extLst>
          </p:cNvPr>
          <p:cNvSpPr/>
          <p:nvPr/>
        </p:nvSpPr>
        <p:spPr>
          <a:xfrm>
            <a:off x="967666" y="2833695"/>
            <a:ext cx="10688715" cy="375754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127000" marR="139700" lvl="0">
              <a:lnSpc>
                <a:spcPct val="150000"/>
              </a:lnSpc>
              <a:spcBef>
                <a:spcPts val="1600"/>
              </a:spcBef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1 Not these things here, but those things there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endParaRPr lang="en-GB" sz="2000" b="1" dirty="0">
              <a:solidFill>
                <a:schemeClr val="tx1"/>
              </a:solidFill>
            </a:endParaRPr>
          </a:p>
          <a:p>
            <a:pPr marL="127000" marR="139700" lvl="0">
              <a:lnSpc>
                <a:spcPct val="150000"/>
              </a:lnSpc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2 She sells seashells by the seashore.</a:t>
            </a:r>
          </a:p>
          <a:p>
            <a:pPr marL="127000" marR="139700" lvl="0">
              <a:lnSpc>
                <a:spcPct val="150000"/>
              </a:lnSpc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3 Red lorry, yellow lorry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  <a:p>
            <a:pPr marL="127000" marR="139700" lvl="0">
              <a:lnSpc>
                <a:spcPct val="150000"/>
              </a:lnSpc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4 Copper-bottomed coffee pot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endParaRPr lang="en-GB" sz="2000" b="1" dirty="0">
              <a:solidFill>
                <a:schemeClr val="tx1"/>
              </a:solidFill>
            </a:endParaRPr>
          </a:p>
          <a:p>
            <a:pPr marL="127000" marR="139700" lvl="0">
              <a:lnSpc>
                <a:spcPct val="150000"/>
              </a:lnSpc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5 I saw a kitten eating chicken in the kitchen.</a:t>
            </a:r>
          </a:p>
          <a:p>
            <a:pPr marL="127000" marR="139700" lvl="0">
              <a:lnSpc>
                <a:spcPct val="150000"/>
              </a:lnSpc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6 She sees cheese.</a:t>
            </a:r>
          </a:p>
          <a:p>
            <a:pPr marL="127000" lvl="0">
              <a:lnSpc>
                <a:spcPct val="150000"/>
              </a:lnSpc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7 Black background, brown background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endParaRPr lang="en-GB" sz="2000" b="1" dirty="0">
              <a:solidFill>
                <a:schemeClr val="tx1"/>
              </a:solidFill>
            </a:endParaRPr>
          </a:p>
          <a:p>
            <a:pPr marL="127000" lvl="0">
              <a:buClr>
                <a:schemeClr val="bg1"/>
              </a:buClr>
              <a:buSzPts val="1600"/>
            </a:pPr>
            <a:r>
              <a:rPr lang="en-GB" sz="2000" b="1" dirty="0">
                <a:solidFill>
                  <a:schemeClr val="tx1"/>
                </a:solidFill>
              </a:rPr>
              <a:t>8 How much wood would a woodchuck chuck if a woodchuck could chuck wood?</a:t>
            </a:r>
            <a:endParaRPr lang="en-GB" sz="1600" b="1" dirty="0">
              <a:solidFill>
                <a:schemeClr val="tx1"/>
              </a:solidFill>
              <a:highlight>
                <a:srgbClr val="26B1C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659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838EA7-A4C9-C6AF-FA10-FE310E2F37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92167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49B14EB-FFCF-18C3-43A0-812699F06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711"/>
            <a:ext cx="5780097" cy="4574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86D3584-4403-5732-84B8-05AB4022EB2B}"/>
              </a:ext>
            </a:extLst>
          </p:cNvPr>
          <p:cNvSpPr txBox="1">
            <a:spLocks/>
          </p:cNvSpPr>
          <p:nvPr/>
        </p:nvSpPr>
        <p:spPr>
          <a:xfrm>
            <a:off x="5954316" y="253545"/>
            <a:ext cx="6057171" cy="227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Match these quotations to the personal or a fictional character who said them.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If you get stuck ask the class: Who says..?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5487317-7677-6946-0638-7D105066698D}"/>
              </a:ext>
            </a:extLst>
          </p:cNvPr>
          <p:cNvSpPr txBox="1">
            <a:spLocks/>
          </p:cNvSpPr>
          <p:nvPr/>
        </p:nvSpPr>
        <p:spPr>
          <a:xfrm>
            <a:off x="6209913" y="2532845"/>
            <a:ext cx="5524500" cy="71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962B2-F37D-0CE8-8DCC-24A9AD06310A}"/>
              </a:ext>
            </a:extLst>
          </p:cNvPr>
          <p:cNvSpPr txBox="1"/>
          <p:nvPr/>
        </p:nvSpPr>
        <p:spPr>
          <a:xfrm>
            <a:off x="3705225" y="177165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1F6AF-7C01-602A-E10D-A9F6057218BD}"/>
              </a:ext>
            </a:extLst>
          </p:cNvPr>
          <p:cNvSpPr txBox="1"/>
          <p:nvPr/>
        </p:nvSpPr>
        <p:spPr>
          <a:xfrm>
            <a:off x="3705224" y="2025134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422F5-2660-8413-1261-D70E04F2EF02}"/>
              </a:ext>
            </a:extLst>
          </p:cNvPr>
          <p:cNvSpPr txBox="1"/>
          <p:nvPr/>
        </p:nvSpPr>
        <p:spPr>
          <a:xfrm>
            <a:off x="3695697" y="2278618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EBD941-DFA5-2638-9347-39430690594F}"/>
              </a:ext>
            </a:extLst>
          </p:cNvPr>
          <p:cNvSpPr txBox="1"/>
          <p:nvPr/>
        </p:nvSpPr>
        <p:spPr>
          <a:xfrm>
            <a:off x="3686171" y="2532845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0E9C6-75E0-B440-1008-E473280E50C3}"/>
              </a:ext>
            </a:extLst>
          </p:cNvPr>
          <p:cNvSpPr txBox="1"/>
          <p:nvPr/>
        </p:nvSpPr>
        <p:spPr>
          <a:xfrm>
            <a:off x="3705224" y="2787877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ABDAF-B852-786C-5574-7494CF8F53FE}"/>
              </a:ext>
            </a:extLst>
          </p:cNvPr>
          <p:cNvSpPr txBox="1"/>
          <p:nvPr/>
        </p:nvSpPr>
        <p:spPr>
          <a:xfrm>
            <a:off x="3710774" y="3016652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F768C2-05E5-E36D-E154-01E6F1D27392}"/>
              </a:ext>
            </a:extLst>
          </p:cNvPr>
          <p:cNvSpPr txBox="1"/>
          <p:nvPr/>
        </p:nvSpPr>
        <p:spPr>
          <a:xfrm>
            <a:off x="3695697" y="3229672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82FBBF-243A-8C5D-E151-3BF3485A78CD}"/>
              </a:ext>
            </a:extLst>
          </p:cNvPr>
          <p:cNvSpPr txBox="1"/>
          <p:nvPr/>
        </p:nvSpPr>
        <p:spPr>
          <a:xfrm>
            <a:off x="3695698" y="3521926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6F9657-D383-8564-1E7A-BD8C824D7D4A}"/>
              </a:ext>
            </a:extLst>
          </p:cNvPr>
          <p:cNvSpPr txBox="1"/>
          <p:nvPr/>
        </p:nvSpPr>
        <p:spPr>
          <a:xfrm>
            <a:off x="3607196" y="3789661"/>
            <a:ext cx="42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00433F-96D2-9C45-A0A7-C0E01DAF36E8}"/>
              </a:ext>
            </a:extLst>
          </p:cNvPr>
          <p:cNvSpPr txBox="1"/>
          <p:nvPr/>
        </p:nvSpPr>
        <p:spPr>
          <a:xfrm>
            <a:off x="3598358" y="4015923"/>
            <a:ext cx="42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60633-064E-A155-886B-D468FCB387FD}"/>
              </a:ext>
            </a:extLst>
          </p:cNvPr>
          <p:cNvSpPr txBox="1"/>
          <p:nvPr/>
        </p:nvSpPr>
        <p:spPr>
          <a:xfrm>
            <a:off x="3592290" y="4277447"/>
            <a:ext cx="42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B7062-B69E-36B6-0291-E3997191ACC3}"/>
              </a:ext>
            </a:extLst>
          </p:cNvPr>
          <p:cNvSpPr txBox="1"/>
          <p:nvPr/>
        </p:nvSpPr>
        <p:spPr>
          <a:xfrm>
            <a:off x="3579998" y="4502699"/>
            <a:ext cx="42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2546E7-DC4D-CF3E-3082-8583BE96E8D2}"/>
              </a:ext>
            </a:extLst>
          </p:cNvPr>
          <p:cNvSpPr txBox="1"/>
          <p:nvPr/>
        </p:nvSpPr>
        <p:spPr>
          <a:xfrm>
            <a:off x="3579998" y="4764223"/>
            <a:ext cx="42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765B5F-126C-A191-3CB3-060A190F072E}"/>
              </a:ext>
            </a:extLst>
          </p:cNvPr>
          <p:cNvSpPr txBox="1"/>
          <p:nvPr/>
        </p:nvSpPr>
        <p:spPr>
          <a:xfrm>
            <a:off x="3671264" y="4996868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81191A-0037-5D60-11E0-912014273E05}"/>
              </a:ext>
            </a:extLst>
          </p:cNvPr>
          <p:cNvSpPr txBox="1"/>
          <p:nvPr/>
        </p:nvSpPr>
        <p:spPr>
          <a:xfrm>
            <a:off x="3579998" y="5267259"/>
            <a:ext cx="42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45DDBDB3-C521-6243-C475-4BBA44541D7F}"/>
              </a:ext>
            </a:extLst>
          </p:cNvPr>
          <p:cNvSpPr txBox="1">
            <a:spLocks/>
          </p:cNvSpPr>
          <p:nvPr/>
        </p:nvSpPr>
        <p:spPr>
          <a:xfrm>
            <a:off x="6082115" y="3563064"/>
            <a:ext cx="5780097" cy="2771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QUIZ – A PROJECT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Make a similar quiz without answers in your notebook.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e.g. One day, we’ll have a concert on the largest stage in the world. ____ </a:t>
            </a:r>
            <a:r>
              <a:rPr lang="en-GB" sz="2000" dirty="0"/>
              <a:t>(</a:t>
            </a:r>
            <a:r>
              <a:rPr lang="hr-HR" sz="2000" dirty="0" err="1"/>
              <a:t>possible</a:t>
            </a:r>
            <a:r>
              <a:rPr lang="hr-HR" sz="2000" dirty="0"/>
              <a:t> </a:t>
            </a:r>
            <a:r>
              <a:rPr lang="hr-HR" sz="2000" dirty="0" err="1"/>
              <a:t>answer</a:t>
            </a:r>
            <a:r>
              <a:rPr lang="hr-HR" sz="2000" dirty="0"/>
              <a:t>: </a:t>
            </a:r>
            <a:r>
              <a:rPr lang="en-GB" sz="2000" dirty="0"/>
              <a:t>musicians)</a:t>
            </a:r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4381F75-1FE8-1F49-8A85-1407F131B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35" y="2671835"/>
            <a:ext cx="5829981" cy="15259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67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48B904-942A-46AF-A4F7-7220CC5B65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22919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0E8457-84D7-6D07-4F9C-F0581C067C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"/>
          <a:stretch/>
        </p:blipFill>
        <p:spPr>
          <a:xfrm>
            <a:off x="0" y="1031230"/>
            <a:ext cx="5971341" cy="663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6B324D-37E2-B88C-9558-5B49D70E3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" y="1780205"/>
            <a:ext cx="4695812" cy="50557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B459B0-D026-F8AC-C259-ED6B6E4A1362}"/>
              </a:ext>
            </a:extLst>
          </p:cNvPr>
          <p:cNvSpPr txBox="1">
            <a:spLocks/>
          </p:cNvSpPr>
          <p:nvPr/>
        </p:nvSpPr>
        <p:spPr>
          <a:xfrm>
            <a:off x="6151537" y="1031230"/>
            <a:ext cx="5524500" cy="107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the text and match the headings to the paragraphs A) to C).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981182F-F561-78D3-1EFC-E46392F0A436}"/>
              </a:ext>
            </a:extLst>
          </p:cNvPr>
          <p:cNvSpPr txBox="1">
            <a:spLocks/>
          </p:cNvSpPr>
          <p:nvPr/>
        </p:nvSpPr>
        <p:spPr>
          <a:xfrm>
            <a:off x="6151537" y="2399506"/>
            <a:ext cx="5524500" cy="535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79160D-B332-253D-FBBA-EFA0A0A9EBE0}"/>
              </a:ext>
            </a:extLst>
          </p:cNvPr>
          <p:cNvSpPr txBox="1"/>
          <p:nvPr/>
        </p:nvSpPr>
        <p:spPr>
          <a:xfrm>
            <a:off x="65179" y="124499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BCF1CE-EBC3-D824-91F5-1B8EC4AD618E}"/>
              </a:ext>
            </a:extLst>
          </p:cNvPr>
          <p:cNvSpPr txBox="1"/>
          <p:nvPr/>
        </p:nvSpPr>
        <p:spPr>
          <a:xfrm>
            <a:off x="1493929" y="1247235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65B07E-A158-0042-9E6A-C43CD7F7739D}"/>
              </a:ext>
            </a:extLst>
          </p:cNvPr>
          <p:cNvSpPr txBox="1"/>
          <p:nvPr/>
        </p:nvSpPr>
        <p:spPr>
          <a:xfrm>
            <a:off x="4197352" y="122672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B4131B9-2D06-6746-22EF-53B1C515D579}"/>
              </a:ext>
            </a:extLst>
          </p:cNvPr>
          <p:cNvSpPr txBox="1">
            <a:spLocks/>
          </p:cNvSpPr>
          <p:nvPr/>
        </p:nvSpPr>
        <p:spPr>
          <a:xfrm>
            <a:off x="6151537" y="3794756"/>
            <a:ext cx="5620584" cy="192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Read the text one more time. This time underline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en-GB" b="1" dirty="0"/>
              <a:t>new words and translate them into Croatian.</a:t>
            </a:r>
          </a:p>
        </p:txBody>
      </p:sp>
    </p:spTree>
    <p:extLst>
      <p:ext uri="{BB962C8B-B14F-4D97-AF65-F5344CB8AC3E}">
        <p14:creationId xmlns:p14="http://schemas.microsoft.com/office/powerpoint/2010/main" val="27808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en-GB" i="1" dirty="0"/>
              <a:t>Workbook, page 87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" b="528"/>
          <a:stretch/>
        </p:blipFill>
        <p:spPr>
          <a:xfrm>
            <a:off x="838200" y="1166813"/>
            <a:ext cx="3876986" cy="5410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15722" y="1269428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Match these quotations with the person or the fictional character who said them.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252C0-AEC8-6F2C-D039-77773A25B1BF}"/>
              </a:ext>
            </a:extLst>
          </p:cNvPr>
          <p:cNvSpPr txBox="1"/>
          <p:nvPr/>
        </p:nvSpPr>
        <p:spPr>
          <a:xfrm>
            <a:off x="6315722" y="273994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0AE6A-DF62-CCA8-4E94-0DAC87328383}"/>
              </a:ext>
            </a:extLst>
          </p:cNvPr>
          <p:cNvSpPr txBox="1"/>
          <p:nvPr/>
        </p:nvSpPr>
        <p:spPr>
          <a:xfrm>
            <a:off x="6318262" y="366519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Do the crossword. Find out the word that describes our future.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0EEE-0685-EA39-62D5-6B3DD5DB42B0}"/>
              </a:ext>
            </a:extLst>
          </p:cNvPr>
          <p:cNvSpPr txBox="1"/>
          <p:nvPr/>
        </p:nvSpPr>
        <p:spPr>
          <a:xfrm>
            <a:off x="6315722" y="491902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Check.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6A98B9-9D2D-BAF2-890E-B28FDA1AC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6" y="1602017"/>
            <a:ext cx="5813772" cy="42521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55727A-E605-13A4-6A03-C39BA7E69B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2"/>
          <a:stretch/>
        </p:blipFill>
        <p:spPr>
          <a:xfrm>
            <a:off x="4133212" y="2015232"/>
            <a:ext cx="287868" cy="3132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F293A2-9B67-547F-9AAA-ECF3CEF9E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" y="2160274"/>
            <a:ext cx="5987027" cy="32819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45E970-99E5-426E-012F-11A491F4E0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/>
          <a:stretch/>
        </p:blipFill>
        <p:spPr>
          <a:xfrm>
            <a:off x="514906" y="2654423"/>
            <a:ext cx="5406500" cy="27366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2A7F82-7E6C-6D22-4C81-3B051ADEDE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9"/>
          <a:stretch/>
        </p:blipFill>
        <p:spPr>
          <a:xfrm>
            <a:off x="5401" y="1523527"/>
            <a:ext cx="5987027" cy="10797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62553F-2AF6-FD49-F6F1-A484416DE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" y="1588842"/>
            <a:ext cx="5406501" cy="9978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BFD9B1-A51D-185E-8F25-040E537374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7" y="1548488"/>
            <a:ext cx="5677392" cy="43056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D456C8-363D-AB31-161B-B24246480B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" b="1240"/>
          <a:stretch/>
        </p:blipFill>
        <p:spPr>
          <a:xfrm>
            <a:off x="334589" y="1602018"/>
            <a:ext cx="5586817" cy="42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6F5FA8-879B-B9FA-3099-751562E5D2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9803" cy="6781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8889D0-BE4C-9491-E43B-6234B52EB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521"/>
            <a:ext cx="6164288" cy="3414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1C8315-D1ED-9DAB-3A69-E8F70C23F8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3" y="2060910"/>
            <a:ext cx="5875507" cy="3012715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67D5994-61DB-34EC-0600-57A9335B9678}"/>
              </a:ext>
            </a:extLst>
          </p:cNvPr>
          <p:cNvSpPr txBox="1">
            <a:spLocks/>
          </p:cNvSpPr>
          <p:nvPr/>
        </p:nvSpPr>
        <p:spPr>
          <a:xfrm>
            <a:off x="6164288" y="285466"/>
            <a:ext cx="5620584" cy="152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Look at the highlighted words in the text and match them with their meanings below.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A1821FD-3347-60F5-3247-50D8734B4A5F}"/>
              </a:ext>
            </a:extLst>
          </p:cNvPr>
          <p:cNvSpPr txBox="1">
            <a:spLocks/>
          </p:cNvSpPr>
          <p:nvPr/>
        </p:nvSpPr>
        <p:spPr>
          <a:xfrm>
            <a:off x="6246592" y="1721521"/>
            <a:ext cx="5620584" cy="67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FE22684-91C9-5F03-CE69-04D156EDF2AD}"/>
              </a:ext>
            </a:extLst>
          </p:cNvPr>
          <p:cNvSpPr txBox="1">
            <a:spLocks/>
          </p:cNvSpPr>
          <p:nvPr/>
        </p:nvSpPr>
        <p:spPr>
          <a:xfrm>
            <a:off x="6290654" y="2470639"/>
            <a:ext cx="5875507" cy="2193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PAIRWORK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Talk about the future of some of these things</a:t>
            </a:r>
            <a:r>
              <a:rPr lang="hr-HR" b="1" dirty="0"/>
              <a:t>. S</a:t>
            </a:r>
            <a:r>
              <a:rPr lang="en-GB" b="1" dirty="0" err="1"/>
              <a:t>tudent</a:t>
            </a:r>
            <a:r>
              <a:rPr lang="en-GB" b="1" dirty="0"/>
              <a:t> A is a pessimist and student B is an optimist. </a:t>
            </a:r>
            <a:r>
              <a:rPr lang="hr-HR" b="1" dirty="0"/>
              <a:t>T</a:t>
            </a:r>
            <a:r>
              <a:rPr lang="en-GB" b="1" dirty="0" err="1"/>
              <a:t>ake</a:t>
            </a:r>
            <a:r>
              <a:rPr lang="en-GB" b="1" dirty="0"/>
              <a:t> turns in doing so.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67F732-3732-B3CE-3845-B5274BFB5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" y="1721521"/>
            <a:ext cx="6138450" cy="3414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8CD67C5-61F1-5B8A-A40D-FDC6D070718B}"/>
              </a:ext>
            </a:extLst>
          </p:cNvPr>
          <p:cNvSpPr txBox="1">
            <a:spLocks/>
          </p:cNvSpPr>
          <p:nvPr/>
        </p:nvSpPr>
        <p:spPr>
          <a:xfrm>
            <a:off x="6290655" y="4931445"/>
            <a:ext cx="5875507" cy="1850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PROJECT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Write about the world in 50 years’ time. How will </a:t>
            </a:r>
            <a:r>
              <a:rPr lang="en-GB" b="1" dirty="0" err="1"/>
              <a:t>th</a:t>
            </a:r>
            <a:r>
              <a:rPr lang="hr-HR" b="1" dirty="0" err="1"/>
              <a:t>ings</a:t>
            </a:r>
            <a:r>
              <a:rPr lang="en-GB" b="1" dirty="0"/>
              <a:t> change in the future? </a:t>
            </a:r>
          </a:p>
        </p:txBody>
      </p:sp>
    </p:spTree>
    <p:extLst>
      <p:ext uri="{BB962C8B-B14F-4D97-AF65-F5344CB8AC3E}">
        <p14:creationId xmlns:p14="http://schemas.microsoft.com/office/powerpoint/2010/main" val="10668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7C47B8-31A4-EBCD-4241-AE418A949B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3159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A63BC8-A25E-26B8-4077-C91759712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3" y="1036637"/>
            <a:ext cx="4262023" cy="47847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6CE68FC-5255-3B27-4A4F-B3D45EC22180}"/>
              </a:ext>
            </a:extLst>
          </p:cNvPr>
          <p:cNvSpPr txBox="1">
            <a:spLocks/>
          </p:cNvSpPr>
          <p:nvPr/>
        </p:nvSpPr>
        <p:spPr>
          <a:xfrm>
            <a:off x="6164288" y="240201"/>
            <a:ext cx="5620584" cy="38248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r>
              <a:rPr lang="en-GB" sz="2400" dirty="0"/>
              <a:t>We use </a:t>
            </a:r>
            <a:r>
              <a:rPr lang="en-GB" sz="2400" dirty="0">
                <a:solidFill>
                  <a:srgbClr val="FF0000"/>
                </a:solidFill>
              </a:rPr>
              <a:t>WILL + INFINITIVE</a:t>
            </a:r>
            <a:r>
              <a:rPr lang="en-GB" sz="2400" dirty="0"/>
              <a:t> to indicate future time called SIMPLE FUTURE. </a:t>
            </a:r>
            <a:r>
              <a:rPr lang="en-GB" sz="2400" dirty="0">
                <a:solidFill>
                  <a:srgbClr val="FF0000"/>
                </a:solidFill>
              </a:rPr>
              <a:t>Will</a:t>
            </a:r>
            <a:r>
              <a:rPr lang="en-GB" sz="2400" dirty="0"/>
              <a:t> is often shortened to </a:t>
            </a:r>
            <a:r>
              <a:rPr lang="en-GB" sz="2400" dirty="0">
                <a:solidFill>
                  <a:srgbClr val="FF0000"/>
                </a:solidFill>
              </a:rPr>
              <a:t>‘ll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</a:rPr>
              <a:t>Za </a:t>
            </a:r>
            <a:r>
              <a:rPr lang="en-GB" sz="2400" dirty="0" err="1">
                <a:solidFill>
                  <a:schemeClr val="accent1"/>
                </a:solidFill>
              </a:rPr>
              <a:t>izricanje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budućnosti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koristimo</a:t>
            </a:r>
            <a:r>
              <a:rPr lang="en-GB" sz="2400" dirty="0">
                <a:solidFill>
                  <a:schemeClr val="accent1"/>
                </a:solidFill>
              </a:rPr>
              <a:t> WILL + INFINITIV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to </a:t>
            </a:r>
            <a:r>
              <a:rPr lang="en-GB" sz="2400" dirty="0" err="1">
                <a:solidFill>
                  <a:schemeClr val="accent1"/>
                </a:solidFill>
              </a:rPr>
              <a:t>glagolsko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vrijeme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naziva</a:t>
            </a:r>
            <a:r>
              <a:rPr lang="en-GB" sz="2400" dirty="0">
                <a:solidFill>
                  <a:schemeClr val="accent1"/>
                </a:solidFill>
              </a:rPr>
              <a:t> se future simple.</a:t>
            </a:r>
            <a:r>
              <a:rPr lang="en-GB" sz="2400" dirty="0">
                <a:solidFill>
                  <a:srgbClr val="FF0000"/>
                </a:solidFill>
              </a:rPr>
              <a:t> Will</a:t>
            </a:r>
            <a:r>
              <a:rPr lang="en-GB" sz="2400" dirty="0">
                <a:solidFill>
                  <a:schemeClr val="accent1"/>
                </a:solidFill>
              </a:rPr>
              <a:t> je </a:t>
            </a:r>
            <a:r>
              <a:rPr lang="en-GB" sz="2400" dirty="0" err="1">
                <a:solidFill>
                  <a:schemeClr val="accent1"/>
                </a:solidFill>
              </a:rPr>
              <a:t>često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skraćeno</a:t>
            </a:r>
            <a:r>
              <a:rPr lang="en-GB" sz="2400" dirty="0">
                <a:solidFill>
                  <a:schemeClr val="accent1"/>
                </a:solidFill>
              </a:rPr>
              <a:t> u </a:t>
            </a:r>
            <a:r>
              <a:rPr lang="en-GB" sz="2400" dirty="0">
                <a:solidFill>
                  <a:srgbClr val="FF0000"/>
                </a:solidFill>
              </a:rPr>
              <a:t>‘ll</a:t>
            </a:r>
            <a:r>
              <a:rPr lang="en-GB" sz="2400" dirty="0">
                <a:solidFill>
                  <a:schemeClr val="accent1"/>
                </a:solidFill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e.g. </a:t>
            </a:r>
            <a:r>
              <a:rPr lang="en-GB" sz="2400" b="1" dirty="0"/>
              <a:t>People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0000"/>
                </a:solidFill>
              </a:rPr>
              <a:t>will live </a:t>
            </a:r>
            <a:r>
              <a:rPr lang="en-GB" sz="2400" b="1" dirty="0"/>
              <a:t>longer.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/>
              <a:t>I</a:t>
            </a:r>
            <a:r>
              <a:rPr lang="en-GB" sz="2400" dirty="0">
                <a:solidFill>
                  <a:srgbClr val="FF0000"/>
                </a:solidFill>
              </a:rPr>
              <a:t>’ll help </a:t>
            </a:r>
            <a:r>
              <a:rPr lang="en-GB" sz="2400" b="1" dirty="0"/>
              <a:t>you with the bags</a:t>
            </a:r>
            <a:r>
              <a:rPr lang="en-GB" b="1" dirty="0"/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B3B1818-F1B2-41D1-DDF2-ED0A3B36B773}"/>
              </a:ext>
            </a:extLst>
          </p:cNvPr>
          <p:cNvSpPr txBox="1">
            <a:spLocks/>
          </p:cNvSpPr>
          <p:nvPr/>
        </p:nvSpPr>
        <p:spPr>
          <a:xfrm>
            <a:off x="6164288" y="4465150"/>
            <a:ext cx="5688872" cy="21526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It expresses: a promise, a prediction and  an instant decision (offering help).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Njime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izražavamo</a:t>
            </a:r>
            <a:r>
              <a:rPr lang="en-GB" sz="2400" dirty="0">
                <a:solidFill>
                  <a:schemeClr val="accent1"/>
                </a:solidFill>
              </a:rPr>
              <a:t>: </a:t>
            </a:r>
            <a:r>
              <a:rPr lang="en-GB" sz="2400" dirty="0" err="1">
                <a:solidFill>
                  <a:schemeClr val="accent1"/>
                </a:solidFill>
              </a:rPr>
              <a:t>obećanja</a:t>
            </a:r>
            <a:r>
              <a:rPr lang="en-GB" sz="2400" dirty="0">
                <a:solidFill>
                  <a:schemeClr val="accent1"/>
                </a:solidFill>
              </a:rPr>
              <a:t>,  </a:t>
            </a:r>
            <a:r>
              <a:rPr lang="en-GB" sz="2400" dirty="0" err="1">
                <a:solidFill>
                  <a:schemeClr val="accent1"/>
                </a:solidFill>
              </a:rPr>
              <a:t>predviđanja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odluke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donesene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na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licu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err="1">
                <a:solidFill>
                  <a:schemeClr val="accent1"/>
                </a:solidFill>
              </a:rPr>
              <a:t>mjesta</a:t>
            </a:r>
            <a:r>
              <a:rPr lang="en-GB" sz="2400" dirty="0">
                <a:solidFill>
                  <a:schemeClr val="accent1"/>
                </a:solidFill>
              </a:rPr>
              <a:t> (p</a:t>
            </a:r>
            <a:r>
              <a:rPr lang="hr-HR" sz="2400" dirty="0">
                <a:solidFill>
                  <a:schemeClr val="accent1"/>
                </a:solidFill>
              </a:rPr>
              <a:t>onuda </a:t>
            </a:r>
            <a:r>
              <a:rPr lang="en-GB" sz="2400" dirty="0" err="1">
                <a:solidFill>
                  <a:schemeClr val="accent1"/>
                </a:solidFill>
              </a:rPr>
              <a:t>pomoć</a:t>
            </a:r>
            <a:r>
              <a:rPr lang="hr-HR" sz="2400" dirty="0">
                <a:solidFill>
                  <a:schemeClr val="accent1"/>
                </a:solidFill>
              </a:rPr>
              <a:t>i</a:t>
            </a:r>
            <a:r>
              <a:rPr lang="en-GB" sz="2400" dirty="0">
                <a:solidFill>
                  <a:schemeClr val="accent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987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7C47B8-31A4-EBCD-4241-AE418A949B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3159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A63BC8-A25E-26B8-4077-C91759712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3" y="1036637"/>
            <a:ext cx="4262023" cy="47847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6CE68FC-5255-3B27-4A4F-B3D45EC22180}"/>
              </a:ext>
            </a:extLst>
          </p:cNvPr>
          <p:cNvSpPr txBox="1">
            <a:spLocks/>
          </p:cNvSpPr>
          <p:nvPr/>
        </p:nvSpPr>
        <p:spPr>
          <a:xfrm>
            <a:off x="6164288" y="285465"/>
            <a:ext cx="5620584" cy="7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Match the rule with the example.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B3B1818-F1B2-41D1-DDF2-ED0A3B36B773}"/>
              </a:ext>
            </a:extLst>
          </p:cNvPr>
          <p:cNvSpPr txBox="1">
            <a:spLocks/>
          </p:cNvSpPr>
          <p:nvPr/>
        </p:nvSpPr>
        <p:spPr>
          <a:xfrm>
            <a:off x="6164288" y="2127988"/>
            <a:ext cx="5688872" cy="1076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What do the following sentences illustrate?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080F980-4A41-108A-17C6-0B9F5AC25371}"/>
              </a:ext>
            </a:extLst>
          </p:cNvPr>
          <p:cNvSpPr txBox="1">
            <a:spLocks/>
          </p:cNvSpPr>
          <p:nvPr/>
        </p:nvSpPr>
        <p:spPr>
          <a:xfrm>
            <a:off x="6164288" y="922337"/>
            <a:ext cx="5620584" cy="7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FDD46-F676-F75C-22D1-F747812A8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7" y="4924425"/>
            <a:ext cx="403895" cy="762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FFD0D-9F48-C145-200E-161B73627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8" y="1036637"/>
            <a:ext cx="4711782" cy="48632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B0DF2AB-FF76-802A-E093-6960538A53E2}"/>
              </a:ext>
            </a:extLst>
          </p:cNvPr>
          <p:cNvSpPr txBox="1">
            <a:spLocks/>
          </p:cNvSpPr>
          <p:nvPr/>
        </p:nvSpPr>
        <p:spPr>
          <a:xfrm>
            <a:off x="6164288" y="3109542"/>
            <a:ext cx="5620584" cy="7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995B8B-8F5C-4A7A-DE75-130A5B8D7B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4"/>
          <a:stretch/>
        </p:blipFill>
        <p:spPr>
          <a:xfrm>
            <a:off x="904874" y="2978435"/>
            <a:ext cx="315938" cy="936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A8B1FD-972E-D06A-7849-FF793A206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4" y="1723912"/>
            <a:ext cx="5123210" cy="38044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C4DB85C-6695-0D63-162E-0F25E3E1D7D8}"/>
              </a:ext>
            </a:extLst>
          </p:cNvPr>
          <p:cNvSpPr txBox="1">
            <a:spLocks/>
          </p:cNvSpPr>
          <p:nvPr/>
        </p:nvSpPr>
        <p:spPr>
          <a:xfrm>
            <a:off x="6164288" y="4076982"/>
            <a:ext cx="5688872" cy="1076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Use the simple future of the verbs in brackets.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E565E38-E94D-8D21-E250-5790BFDC47B9}"/>
              </a:ext>
            </a:extLst>
          </p:cNvPr>
          <p:cNvSpPr txBox="1">
            <a:spLocks/>
          </p:cNvSpPr>
          <p:nvPr/>
        </p:nvSpPr>
        <p:spPr>
          <a:xfrm>
            <a:off x="6164288" y="5070190"/>
            <a:ext cx="5620584" cy="7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b="1" dirty="0"/>
              <a:t>Check.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48BA2-B528-2FD6-E59B-2E556C81B6F8}"/>
              </a:ext>
            </a:extLst>
          </p:cNvPr>
          <p:cNvSpPr txBox="1"/>
          <p:nvPr/>
        </p:nvSpPr>
        <p:spPr>
          <a:xfrm>
            <a:off x="519809" y="2189591"/>
            <a:ext cx="8828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will send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C0AE1-0F22-4619-74E1-0974160D6B8F}"/>
              </a:ext>
            </a:extLst>
          </p:cNvPr>
          <p:cNvSpPr txBox="1"/>
          <p:nvPr/>
        </p:nvSpPr>
        <p:spPr>
          <a:xfrm>
            <a:off x="477049" y="2520399"/>
            <a:ext cx="925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will carry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AA21F-9B5A-D35C-1ECD-2888220270A6}"/>
              </a:ext>
            </a:extLst>
          </p:cNvPr>
          <p:cNvSpPr txBox="1"/>
          <p:nvPr/>
        </p:nvSpPr>
        <p:spPr>
          <a:xfrm>
            <a:off x="498429" y="2900165"/>
            <a:ext cx="88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0A258-4FF0-4836-DA37-FB35604B8E0E}"/>
              </a:ext>
            </a:extLst>
          </p:cNvPr>
          <p:cNvSpPr txBox="1"/>
          <p:nvPr/>
        </p:nvSpPr>
        <p:spPr>
          <a:xfrm>
            <a:off x="1726518" y="2913322"/>
            <a:ext cx="88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help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08C27E-3A80-DB30-EE33-EB67FD75DFAF}"/>
              </a:ext>
            </a:extLst>
          </p:cNvPr>
          <p:cNvSpPr txBox="1"/>
          <p:nvPr/>
        </p:nvSpPr>
        <p:spPr>
          <a:xfrm>
            <a:off x="458313" y="3603661"/>
            <a:ext cx="10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will take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CCB49-73B6-B429-6CB0-D40D5D56F80D}"/>
              </a:ext>
            </a:extLst>
          </p:cNvPr>
          <p:cNvSpPr txBox="1"/>
          <p:nvPr/>
        </p:nvSpPr>
        <p:spPr>
          <a:xfrm>
            <a:off x="390025" y="4396957"/>
            <a:ext cx="124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will revise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F6430C-FB5E-1402-C75A-9D7F790B3FE8}"/>
              </a:ext>
            </a:extLst>
          </p:cNvPr>
          <p:cNvSpPr txBox="1"/>
          <p:nvPr/>
        </p:nvSpPr>
        <p:spPr>
          <a:xfrm>
            <a:off x="1062843" y="5041793"/>
            <a:ext cx="958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will become</a:t>
            </a:r>
          </a:p>
        </p:txBody>
      </p:sp>
    </p:spTree>
    <p:extLst>
      <p:ext uri="{BB962C8B-B14F-4D97-AF65-F5344CB8AC3E}">
        <p14:creationId xmlns:p14="http://schemas.microsoft.com/office/powerpoint/2010/main" val="41232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3" grpId="0"/>
      <p:bldP spid="5" grpId="0"/>
      <p:bldP spid="12" grpId="0"/>
      <p:bldP spid="14" grpId="0"/>
      <p:bldP spid="16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1060</Words>
  <Application>Microsoft Office PowerPoint</Application>
  <PresentationFormat>Widescreen</PresentationFormat>
  <Paragraphs>157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Lesson 13  Prediciting the future</vt:lpstr>
      <vt:lpstr>PowerPoint Presentation</vt:lpstr>
      <vt:lpstr>Tongue Twisters</vt:lpstr>
      <vt:lpstr>PowerPoint Presentation</vt:lpstr>
      <vt:lpstr>PowerPoint Presentation</vt:lpstr>
      <vt:lpstr>Workbook, page 87</vt:lpstr>
      <vt:lpstr>PowerPoint Presentation</vt:lpstr>
      <vt:lpstr>PowerPoint Presentation</vt:lpstr>
      <vt:lpstr>PowerPoint Presentation</vt:lpstr>
      <vt:lpstr>Workbook, page 88</vt:lpstr>
      <vt:lpstr>PowerPoint Presentation</vt:lpstr>
      <vt:lpstr>PowerPoint Presentation</vt:lpstr>
      <vt:lpstr>Workbook, page 89</vt:lpstr>
      <vt:lpstr>PowerPoint Presentation</vt:lpstr>
      <vt:lpstr>Workbook, page 90</vt:lpstr>
      <vt:lpstr>PowerPoint Presentation</vt:lpstr>
      <vt:lpstr>PowerPoint Presentation</vt:lpstr>
      <vt:lpstr>PowerPoint Presentation</vt:lpstr>
      <vt:lpstr>Workbook, page 91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13 – Prediciting the future</dc:title>
  <dc:creator>Josipa</dc:creator>
  <cp:lastModifiedBy>Sanja Ivoš</cp:lastModifiedBy>
  <cp:revision>66</cp:revision>
  <dcterms:created xsi:type="dcterms:W3CDTF">2022-08-27T23:40:09Z</dcterms:created>
  <dcterms:modified xsi:type="dcterms:W3CDTF">2022-11-22T09:54:37Z</dcterms:modified>
</cp:coreProperties>
</file>